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2"/>
  </p:notesMasterIdLst>
  <p:sldIdLst>
    <p:sldId id="258" r:id="rId2"/>
    <p:sldId id="260" r:id="rId3"/>
    <p:sldId id="342" r:id="rId4"/>
    <p:sldId id="343" r:id="rId5"/>
    <p:sldId id="341" r:id="rId6"/>
    <p:sldId id="344" r:id="rId7"/>
    <p:sldId id="345" r:id="rId8"/>
    <p:sldId id="359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61" r:id="rId23"/>
    <p:sldId id="360" r:id="rId24"/>
    <p:sldId id="311" r:id="rId25"/>
    <p:sldId id="312" r:id="rId26"/>
    <p:sldId id="313" r:id="rId27"/>
    <p:sldId id="315" r:id="rId28"/>
    <p:sldId id="316" r:id="rId29"/>
    <p:sldId id="318" r:id="rId30"/>
    <p:sldId id="339" r:id="rId31"/>
    <p:sldId id="317" r:id="rId32"/>
    <p:sldId id="362" r:id="rId33"/>
    <p:sldId id="319" r:id="rId34"/>
    <p:sldId id="320" r:id="rId35"/>
    <p:sldId id="363" r:id="rId36"/>
    <p:sldId id="364" r:id="rId37"/>
    <p:sldId id="281" r:id="rId38"/>
    <p:sldId id="277" r:id="rId39"/>
    <p:sldId id="278" r:id="rId40"/>
    <p:sldId id="282" r:id="rId41"/>
    <p:sldId id="285" r:id="rId42"/>
    <p:sldId id="365" r:id="rId43"/>
    <p:sldId id="366" r:id="rId44"/>
    <p:sldId id="368" r:id="rId45"/>
    <p:sldId id="284" r:id="rId46"/>
    <p:sldId id="369" r:id="rId47"/>
    <p:sldId id="367" r:id="rId48"/>
    <p:sldId id="329" r:id="rId49"/>
    <p:sldId id="335" r:id="rId50"/>
    <p:sldId id="264" r:id="rId51"/>
  </p:sldIdLst>
  <p:sldSz cx="12239625" cy="6840538"/>
  <p:notesSz cx="6858000" cy="9144000"/>
  <p:embeddedFontLst>
    <p:embeddedFont>
      <p:font typeface="Comic Sans MS" panose="030F0702030302020204" pitchFamily="66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  <p:embeddedFont>
      <p:font typeface="Cambria" panose="02040503050406030204" pitchFamily="18" charset="0"/>
      <p:regular r:id="rId66"/>
      <p:bold r:id="rId67"/>
      <p:italic r:id="rId68"/>
      <p:boldItalic r:id="rId69"/>
    </p:embeddedFont>
    <p:embeddedFont>
      <p:font typeface="Montserrat Black" panose="020B0604020202020204" charset="-52"/>
      <p:bold r:id="rId70"/>
      <p:boldItalic r:id="rId71"/>
    </p:embeddedFont>
    <p:embeddedFont>
      <p:font typeface="Source Sans Pro" panose="020B0503030403020204" pitchFamily="34" charset="0"/>
      <p:regular r:id="rId72"/>
      <p:bold r:id="rId73"/>
      <p:italic r:id="rId74"/>
      <p:boldItalic r:id="rId75"/>
    </p:embeddedFont>
    <p:embeddedFont>
      <p:font typeface="IBM Plex Mono" panose="020B0604020202020204" charset="-52"/>
      <p:regular r:id="rId76"/>
      <p:bold r:id="rId77"/>
      <p:italic r:id="rId78"/>
      <p:boldItalic r:id="rId79"/>
    </p:embeddedFont>
    <p:embeddedFont>
      <p:font typeface="Montserrat" panose="020B0604020202020204" charset="-52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16" y="120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Relationship Id="rId87" Type="http://schemas.openxmlformats.org/officeDocument/2006/relationships/tableStyles" Target="tableStyles.xml"/><Relationship Id="rId61" Type="http://schemas.openxmlformats.org/officeDocument/2006/relationships/font" Target="fonts/font9.fntdata"/><Relationship Id="rId8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101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18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1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135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071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935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676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903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98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1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06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80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66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232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524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073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627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373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996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5650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533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508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200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47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573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418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927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6167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107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66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2094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419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27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9477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940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30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372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0361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95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451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8276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302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777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8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9.png"/><Relationship Id="rId11" Type="http://schemas.openxmlformats.org/officeDocument/2006/relationships/image" Target="../media/image19.emf"/><Relationship Id="rId5" Type="http://schemas.openxmlformats.org/officeDocument/2006/relationships/image" Target="../media/image118.png"/><Relationship Id="rId10" Type="http://schemas.openxmlformats.org/officeDocument/2006/relationships/image" Target="../media/image18.emf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8.png"/><Relationship Id="rId11" Type="http://schemas.openxmlformats.org/officeDocument/2006/relationships/image" Target="../media/image22.emf"/><Relationship Id="rId5" Type="http://schemas.openxmlformats.org/officeDocument/2006/relationships/image" Target="../media/image127.png"/><Relationship Id="rId10" Type="http://schemas.openxmlformats.org/officeDocument/2006/relationships/image" Target="../media/image21.emf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26.emf"/><Relationship Id="rId3" Type="http://schemas.openxmlformats.org/officeDocument/2006/relationships/image" Target="../media/image2.png"/><Relationship Id="rId7" Type="http://schemas.openxmlformats.org/officeDocument/2006/relationships/image" Target="../media/image138.png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7.png"/><Relationship Id="rId11" Type="http://schemas.openxmlformats.org/officeDocument/2006/relationships/image" Target="../media/image24.emf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1.emf"/><Relationship Id="rId4" Type="http://schemas.openxmlformats.org/officeDocument/2006/relationships/image" Target="../media/image280.png"/><Relationship Id="rId9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36.emf"/><Relationship Id="rId4" Type="http://schemas.openxmlformats.org/officeDocument/2006/relationships/image" Target="../media/image159.png"/><Relationship Id="rId9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1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2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4.png"/><Relationship Id="rId10" Type="http://schemas.openxmlformats.org/officeDocument/2006/relationships/image" Target="../media/image50.png"/><Relationship Id="rId4" Type="http://schemas.openxmlformats.org/officeDocument/2006/relationships/image" Target="../media/image156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11" Type="http://schemas.openxmlformats.org/officeDocument/2006/relationships/image" Target="../media/image50.png"/><Relationship Id="rId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90.png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2.png"/><Relationship Id="rId7" Type="http://schemas.openxmlformats.org/officeDocument/2006/relationships/image" Target="../media/image55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0.png"/><Relationship Id="rId11" Type="http://schemas.openxmlformats.org/officeDocument/2006/relationships/image" Target="../media/image590.png"/><Relationship Id="rId5" Type="http://schemas.openxmlformats.org/officeDocument/2006/relationships/image" Target="../media/image39.png"/><Relationship Id="rId10" Type="http://schemas.openxmlformats.org/officeDocument/2006/relationships/image" Target="../media/image580.png"/><Relationship Id="rId4" Type="http://schemas.openxmlformats.org/officeDocument/2006/relationships/image" Target="../media/image55.png"/><Relationship Id="rId9" Type="http://schemas.openxmlformats.org/officeDocument/2006/relationships/image" Target="../media/image5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miro.com/app/board/uXjVOB9aOj8=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lms.skillfactory.ru/" TargetMode="External"/><Relationship Id="rId4" Type="http://schemas.openxmlformats.org/officeDocument/2006/relationships/hyperlink" Target="https://miro.com/app/board/uXjVOB9aOj8=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799394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r>
              <a:rPr lang="en-US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990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Verdana" panose="020B0604030504040204" pitchFamily="34" charset="0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Verdana" panose="020B0604030504040204" pitchFamily="34" charset="0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Verdana" panose="020B0604030504040204" pitchFamily="34" charset="0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2108200" y="873070"/>
            <a:ext cx="7732216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132856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79376" y="1628800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429000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852936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861048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871735" y="3370509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915851" y="3346210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470868" y="5307304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4149080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9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263352" y="1684403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924944"/>
            <a:ext cx="51125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A2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B1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B2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C1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287688" y="4365104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608168" y="1628800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568004" y="3230116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3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4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5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8094960" y="4674344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0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8435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83432" y="1988840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911424" y="3861048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08340B8-4FC5-4BDC-8F32-EB43394E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87888" y="1700808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,2,42,…} 		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+, *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335360" y="2132856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C4CAA2E-BF21-478F-B01B-D345E88D1325}"/>
              </a:ext>
            </a:extLst>
          </p:cNvPr>
          <p:cNvSpPr/>
          <p:nvPr/>
        </p:nvSpPr>
        <p:spPr>
          <a:xfrm>
            <a:off x="263352" y="2780928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ℚ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Рациональные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767408" y="3645024"/>
            <a:ext cx="4752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Иррациональные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B413436-5484-429B-B462-D772CCB7A35F}"/>
              </a:ext>
            </a:extLst>
          </p:cNvPr>
          <p:cNvSpPr/>
          <p:nvPr/>
        </p:nvSpPr>
        <p:spPr>
          <a:xfrm>
            <a:off x="263352" y="4869160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ℂ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Комплексные числа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03C769D-2CCF-47AE-8AFB-EBC18D8E8DE7}"/>
              </a:ext>
            </a:extLst>
          </p:cNvPr>
          <p:cNvSpPr/>
          <p:nvPr/>
        </p:nvSpPr>
        <p:spPr>
          <a:xfrm>
            <a:off x="683368" y="5877453"/>
            <a:ext cx="10081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Гиперкомплексные числа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{1+2i +3j+4k,…}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087888" y="2348880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{0,-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,-2,-45,…} 		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35360" y="148478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087888" y="2996952"/>
            <a:ext cx="6678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1/2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5/4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,-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2/5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,…}    	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      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/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{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1/3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  <a:latin typeface="Montserrat" panose="020B0604020202020204" charset="-52"/>
                    <a:ea typeface="Cambria" panose="02040503050406030204" pitchFamily="18" charset="0"/>
                  </a:rPr>
                  <a:t>π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}			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/,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log,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/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  <a:blipFill>
                <a:blip r:embed="rId4"/>
                <a:stretch>
                  <a:fillRect l="-1522"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263352" y="4149080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{</a:t>
                </a:r>
                <a:r>
                  <a:rPr lang="en-US" sz="2400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1+2i,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}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	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		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e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 </a:t>
                </a:r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  <a:blipFill>
                <a:blip r:embed="rId5"/>
                <a:stretch>
                  <a:fillRect l="-1567" t="-1220" b="-280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07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769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Номинальные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619152" y="1791104"/>
            <a:ext cx="2699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Номинальные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Бинарные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039096" y="5734400"/>
            <a:ext cx="2535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Порядковые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368174" y="5546824"/>
            <a:ext cx="2783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Дискретные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6908800" y="1772816"/>
            <a:ext cx="4926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8230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3979" y="870744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996008" y="1878856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00664" y="1734840"/>
            <a:ext cx="4176464" cy="35856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356048" y="5767288"/>
            <a:ext cx="7779025" cy="36004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900664" y="1734840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356048" y="5767288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900664" y="2108200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244480" y="5767288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8723" y="87481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9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FD593B0-5650-4E0F-A619-25231BF3A47F}"/>
              </a:ext>
            </a:extLst>
          </p:cNvPr>
          <p:cNvSpPr/>
          <p:nvPr/>
        </p:nvSpPr>
        <p:spPr>
          <a:xfrm>
            <a:off x="3531112" y="3410893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2BEF587-E0F6-47BB-98EA-643F664A8AB5}"/>
              </a:ext>
            </a:extLst>
          </p:cNvPr>
          <p:cNvSpPr/>
          <p:nvPr/>
        </p:nvSpPr>
        <p:spPr>
          <a:xfrm>
            <a:off x="1861408" y="4145300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DA75663-43B9-48E2-83D1-59CA3ECEE72C}"/>
              </a:ext>
            </a:extLst>
          </p:cNvPr>
          <p:cNvSpPr/>
          <p:nvPr/>
        </p:nvSpPr>
        <p:spPr>
          <a:xfrm>
            <a:off x="191704" y="4903615"/>
            <a:ext cx="1800000" cy="18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CC0BDB4-B665-4E43-BEA6-373AECEA1CD1}"/>
              </a:ext>
            </a:extLst>
          </p:cNvPr>
          <p:cNvSpPr/>
          <p:nvPr/>
        </p:nvSpPr>
        <p:spPr>
          <a:xfrm>
            <a:off x="5206432" y="2773561"/>
            <a:ext cx="1800000" cy="180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5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639616" y="1628800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140968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639272" y="364502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16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8911" y="824260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</a:p>
        </p:txBody>
      </p:sp>
      <p:grpSp>
        <p:nvGrpSpPr>
          <p:cNvPr id="7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279972" y="1282004"/>
            <a:ext cx="9793088" cy="5157192"/>
            <a:chOff x="0" y="0"/>
            <a:chExt cx="5971540" cy="355600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</p:sp>
        <p:sp>
          <p:nvSpPr>
            <p:cNvPr id="9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9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9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9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9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9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2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3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4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5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36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7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5478" y="790228"/>
            <a:ext cx="4126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544C09-3EFC-46EE-8A05-51B08076B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12523"/>
          <a:stretch/>
        </p:blipFill>
        <p:spPr>
          <a:xfrm>
            <a:off x="1487488" y="2060848"/>
            <a:ext cx="4491023" cy="20100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7F8234-09D2-4EC0-8873-D4104CCC374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59496" y="4221088"/>
            <a:ext cx="3719841" cy="23445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FB02AA-4AEB-4C34-91E3-7F56A0BA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2060848"/>
            <a:ext cx="3463209" cy="184165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4AF184FB-3F92-4518-9639-D6ED70B506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t="3266" r="747" b="3893"/>
          <a:stretch/>
        </p:blipFill>
        <p:spPr>
          <a:xfrm>
            <a:off x="6456040" y="4365104"/>
            <a:ext cx="3744416" cy="204607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666436" y="1340768"/>
            <a:ext cx="102251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Извлечение признакового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63901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7B5D28F4-C09D-45CC-A9EB-B4AFEAF9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28" y="1337972"/>
            <a:ext cx="69127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21060" y="815628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343868" y="470406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Казнить Нельзя Помиловать (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Применять Нельзя Запретить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71860" y="15357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текста как последовательность категориальных данных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919932" y="283185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Облака Слов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of Words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991940" y="5208116"/>
            <a:ext cx="9865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Наши спортсмены были в отличной форме - Юдашкин постарался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868068" y="6157648"/>
            <a:ext cx="6540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косил 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9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А </a:t>
            </a:r>
            <a:r>
              <a:rPr lang="ru-RU" sz="3990" b="1" dirty="0" smtClean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какие типы Данные хотите обрабатывать вы?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6" y="4504193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8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9493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551384" y="1628800"/>
            <a:ext cx="15263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783632" y="1628800"/>
                <a:ext cx="12783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783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/>
          <p:cNvSpPr/>
          <p:nvPr/>
        </p:nvSpPr>
        <p:spPr>
          <a:xfrm>
            <a:off x="551384" y="278092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063552" y="2204864"/>
                <a:ext cx="1743041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43041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3863752" y="2132856"/>
                <a:ext cx="14727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7277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407368" y="4365104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054920" y="3992364"/>
                <a:ext cx="3639394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20" y="3992364"/>
                <a:ext cx="3639394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5375920" y="4365104"/>
                <a:ext cx="2334998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334998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79376" y="5661248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1991544" y="5661248"/>
                <a:ext cx="161031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61248"/>
                <a:ext cx="1610313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/>
          <p:cNvSpPr/>
          <p:nvPr/>
        </p:nvSpPr>
        <p:spPr>
          <a:xfrm>
            <a:off x="7248128" y="4005064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 2-го порядка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231904" y="2276872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 1-го порядка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583832" y="1628800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Тензор 0-го порядка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812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8126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8049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80491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5119918"/>
            <a:ext cx="7206581" cy="173808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78493" y="6929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3176" r="10490"/>
          <a:stretch/>
        </p:blipFill>
        <p:spPr>
          <a:xfrm>
            <a:off x="9277692" y="1179856"/>
            <a:ext cx="2574591" cy="28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5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  <p:bldP spid="17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32236" y="6571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948460" y="1412900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/>
              <p:nvPr/>
            </p:nvSpPr>
            <p:spPr>
              <a:xfrm>
                <a:off x="6926007" y="203480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007" y="2034808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/>
              <p:nvPr/>
            </p:nvSpPr>
            <p:spPr>
              <a:xfrm>
                <a:off x="556261" y="2044524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1" y="2044524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/>
              <p:nvPr/>
            </p:nvSpPr>
            <p:spPr>
              <a:xfrm>
                <a:off x="3735673" y="2022372"/>
                <a:ext cx="4081439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673" y="2022372"/>
                <a:ext cx="408143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/>
              <p:nvPr/>
            </p:nvSpPr>
            <p:spPr>
              <a:xfrm>
                <a:off x="489832" y="2992857"/>
                <a:ext cx="46335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2" y="2992857"/>
                <a:ext cx="46335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/>
              <p:nvPr/>
            </p:nvSpPr>
            <p:spPr>
              <a:xfrm>
                <a:off x="3332705" y="2933576"/>
                <a:ext cx="5986952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705" y="2933576"/>
                <a:ext cx="598695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/>
              <p:nvPr/>
            </p:nvSpPr>
            <p:spPr>
              <a:xfrm>
                <a:off x="7449712" y="2946682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712" y="2946682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E81344-7E0A-4895-A274-CEB99A11A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071530" y="3869681"/>
            <a:ext cx="2171600" cy="177347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3384F8B-B847-4DE7-B9DC-0A72CC47C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916881" y="3869680"/>
            <a:ext cx="2171599" cy="17734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982FB45-E948-4063-9756-C2280090D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8276" y="3869680"/>
            <a:ext cx="2171598" cy="17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351584" y="1628800"/>
            <a:ext cx="7366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Матрично-скалярное сложение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/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4000" b="1" dirty="0">
                          <a:solidFill>
                            <a:schemeClr val="bg1"/>
                          </a:solidFill>
                          <a:latin typeface="Montserrat" panose="020B0604020202020204" charset="-52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/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/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/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/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/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42F9AF-B6B9-44D2-A711-1E7761B23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4192" y="4365104"/>
            <a:ext cx="2152931" cy="17582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605376-9221-4A28-B8BE-565ACFF03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100345" y="4365104"/>
            <a:ext cx="2171598" cy="17734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F2247C7-4E3D-4D35-AC29-E061FC09E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5377602" y="4780067"/>
            <a:ext cx="1260033" cy="10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0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13106" y="1484784"/>
            <a:ext cx="720581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Broadcasting 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сложение матрицы и вектора)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/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/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/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/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/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/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/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9035299-8EF2-497A-91D1-959BAC1C5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078389" y="4813510"/>
            <a:ext cx="2152929" cy="17582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63B40B-6FB7-430F-BBD7-03751048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967802" y="5082431"/>
            <a:ext cx="2121210" cy="9191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49CD469-D92E-4B3D-81BF-262A64A88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200" y="4725144"/>
            <a:ext cx="2109871" cy="17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/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/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/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/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0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/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/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ru-RU" sz="8000" dirty="0">
                  <a:solidFill>
                    <a:srgbClr val="FF0000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F7DC8D-3B29-4889-A724-3DB5B6B1BBFE}"/>
              </a:ext>
            </a:extLst>
          </p:cNvPr>
          <p:cNvSpPr/>
          <p:nvPr/>
        </p:nvSpPr>
        <p:spPr>
          <a:xfrm>
            <a:off x="5966969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F76C9E-1E98-4D56-9F8A-5DAAC344AAF3}"/>
              </a:ext>
            </a:extLst>
          </p:cNvPr>
          <p:cNvSpPr/>
          <p:nvPr/>
        </p:nvSpPr>
        <p:spPr>
          <a:xfrm>
            <a:off x="6853571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7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2A307C-E6B2-4104-8003-E1E83AA17530}"/>
              </a:ext>
            </a:extLst>
          </p:cNvPr>
          <p:cNvSpPr/>
          <p:nvPr/>
        </p:nvSpPr>
        <p:spPr>
          <a:xfrm>
            <a:off x="5925264" y="4441165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5571580-5161-4088-9ED6-E93E1B97491A}"/>
              </a:ext>
            </a:extLst>
          </p:cNvPr>
          <p:cNvSpPr/>
          <p:nvPr/>
        </p:nvSpPr>
        <p:spPr>
          <a:xfrm>
            <a:off x="6836647" y="448032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9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DA4BA64-E33A-4D8E-BD3B-6E93FAA86A1E}"/>
              </a:ext>
            </a:extLst>
          </p:cNvPr>
          <p:cNvSpPr/>
          <p:nvPr/>
        </p:nvSpPr>
        <p:spPr>
          <a:xfrm>
            <a:off x="5873164" y="5727232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6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FBA67B9-87A8-4CD6-B175-B8ACFA9E1992}"/>
              </a:ext>
            </a:extLst>
          </p:cNvPr>
          <p:cNvSpPr/>
          <p:nvPr/>
        </p:nvSpPr>
        <p:spPr>
          <a:xfrm>
            <a:off x="6815868" y="571048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5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9758506-8723-4A6F-B2AF-5CA1069B7B3E}"/>
              </a:ext>
            </a:extLst>
          </p:cNvPr>
          <p:cNvSpPr/>
          <p:nvPr/>
        </p:nvSpPr>
        <p:spPr>
          <a:xfrm>
            <a:off x="6672064" y="1988840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http://matrixmultiplication.xyz/</a:t>
            </a:r>
          </a:p>
        </p:txBody>
      </p:sp>
    </p:spTree>
    <p:extLst>
      <p:ext uri="{BB962C8B-B14F-4D97-AF65-F5344CB8AC3E}">
        <p14:creationId xmlns:p14="http://schemas.microsoft.com/office/powerpoint/2010/main" val="18886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013 0.0638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6389 L -0.00352 0.3344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33449 L -0.00351 0.4527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45278 L -0.00117 0.628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8" grpId="1"/>
      <p:bldP spid="9" grpId="0"/>
      <p:bldP spid="9" grpId="1"/>
      <p:bldP spid="9" grpId="2"/>
      <p:bldP spid="9" grpId="3"/>
      <p:bldP spid="9" grpId="4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452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2567608" y="1989058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Современные Языковые модели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Трансформеры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8EA254-B2DC-4C84-9CAD-CE9CF7EA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791" y="2955602"/>
            <a:ext cx="9058930" cy="301964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0407E3-47F5-4FE2-BF04-3909D8DFA958}"/>
              </a:ext>
            </a:extLst>
          </p:cNvPr>
          <p:cNvSpPr/>
          <p:nvPr/>
        </p:nvSpPr>
        <p:spPr>
          <a:xfrm>
            <a:off x="7224569" y="503258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44704F6-3ECD-485E-8BF2-030AB33660EA}"/>
              </a:ext>
            </a:extLst>
          </p:cNvPr>
          <p:cNvSpPr/>
          <p:nvPr/>
        </p:nvSpPr>
        <p:spPr>
          <a:xfrm>
            <a:off x="9103969" y="503258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3F1899B-70DF-4DF0-B15C-91885F4BE3B3}"/>
              </a:ext>
            </a:extLst>
          </p:cNvPr>
          <p:cNvSpPr/>
          <p:nvPr/>
        </p:nvSpPr>
        <p:spPr>
          <a:xfrm>
            <a:off x="5150049" y="503258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056508" y="1457352"/>
            <a:ext cx="5615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/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/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/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/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rad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3A662F-45A5-4C5C-A305-A140F41BEA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552384" y="1676184"/>
            <a:ext cx="900066" cy="28163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6F82591-6302-4846-87AC-EC7BB76E73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064552" y="1676184"/>
            <a:ext cx="900066" cy="28163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4CBD2E-3B32-437E-9A37-DD5F4B24A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128448" y="4628512"/>
            <a:ext cx="1210725" cy="73824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623392" y="4844536"/>
            <a:ext cx="321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2758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6" grpId="0"/>
      <p:bldP spid="17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898524" y="1484784"/>
            <a:ext cx="1129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Поэлементное умножение (произведение Адамара)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/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/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/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F86CD4-3B19-43B1-AB7D-870DD74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03512" y="4653136"/>
            <a:ext cx="2089789" cy="17066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832E42-1327-4CCD-B330-6D2CA5F722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598987" y="4653136"/>
            <a:ext cx="2118148" cy="17298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BA1933E-7625-42C8-BF36-8D0D777FA2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00" y="4634740"/>
            <a:ext cx="2229187" cy="18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783632" y="1268760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Транспонирование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/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/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/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/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/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ru-RU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19AAC7-91A8-4C14-9A7F-0DFCE820F0F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67608" y="4149080"/>
            <a:ext cx="1618075" cy="25889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DAA794-D208-40BD-A3C7-01F2D24F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303912" y="4149080"/>
            <a:ext cx="3140990" cy="13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8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91744" y="1442492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«Деление Матриц»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/>
              <p:nvPr/>
            </p:nvSpPr>
            <p:spPr>
              <a:xfrm>
                <a:off x="373460" y="2340992"/>
                <a:ext cx="11396992" cy="122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ru-RU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0" y="2340992"/>
                <a:ext cx="11396992" cy="1225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808636" y="2001788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Обратная Матрица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221C2-EB6B-4DBB-8411-BEB4CEA934E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801353" y="4105796"/>
            <a:ext cx="3088147" cy="24862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49397-AB3C-48CA-BAAD-CF7916C3C41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109885" y="4121671"/>
            <a:ext cx="3088147" cy="248622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7F96CE-EC31-4407-A904-9D69546874FB}"/>
              </a:ext>
            </a:extLst>
          </p:cNvPr>
          <p:cNvSpPr/>
          <p:nvPr/>
        </p:nvSpPr>
        <p:spPr>
          <a:xfrm>
            <a:off x="254687" y="3455069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Диагональная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BAF08A-F71D-47E5-922E-7AFE486B5D68}"/>
              </a:ext>
            </a:extLst>
          </p:cNvPr>
          <p:cNvSpPr/>
          <p:nvPr/>
        </p:nvSpPr>
        <p:spPr>
          <a:xfrm>
            <a:off x="7014734" y="3442980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Единичная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/>
              <p:nvPr/>
            </p:nvSpPr>
            <p:spPr>
              <a:xfrm>
                <a:off x="5566420" y="4720084"/>
                <a:ext cx="13300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20" y="4720084"/>
                <a:ext cx="133005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76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754436" y="6825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15C51F8-ACD0-4F11-8D8F-3DC562366A61}"/>
              </a:ext>
            </a:extLst>
          </p:cNvPr>
          <p:cNvCxnSpPr>
            <a:cxnSpLocks/>
          </p:cNvCxnSpPr>
          <p:nvPr/>
        </p:nvCxnSpPr>
        <p:spPr>
          <a:xfrm>
            <a:off x="7313927" y="4656671"/>
            <a:ext cx="2088232" cy="1730081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20E26FA-9905-47E6-9510-7625BB76F48F}"/>
              </a:ext>
            </a:extLst>
          </p:cNvPr>
          <p:cNvCxnSpPr>
            <a:cxnSpLocks/>
          </p:cNvCxnSpPr>
          <p:nvPr/>
        </p:nvCxnSpPr>
        <p:spPr>
          <a:xfrm flipV="1">
            <a:off x="10026559" y="2506629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936CA05-B2BC-4BB4-8718-6CB59BC391DA}"/>
              </a:ext>
            </a:extLst>
          </p:cNvPr>
          <p:cNvCxnSpPr>
            <a:cxnSpLocks/>
          </p:cNvCxnSpPr>
          <p:nvPr/>
        </p:nvCxnSpPr>
        <p:spPr>
          <a:xfrm>
            <a:off x="8810139" y="4234821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FCBD2E2-3554-420B-B491-7D641992941E}"/>
              </a:ext>
            </a:extLst>
          </p:cNvPr>
          <p:cNvCxnSpPr>
            <a:cxnSpLocks/>
          </p:cNvCxnSpPr>
          <p:nvPr/>
        </p:nvCxnSpPr>
        <p:spPr>
          <a:xfrm flipV="1">
            <a:off x="8234695" y="3658717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52D980E0-5012-42E1-B903-FD32CDF53DE8}"/>
              </a:ext>
            </a:extLst>
          </p:cNvPr>
          <p:cNvCxnSpPr>
            <a:cxnSpLocks/>
          </p:cNvCxnSpPr>
          <p:nvPr/>
        </p:nvCxnSpPr>
        <p:spPr>
          <a:xfrm>
            <a:off x="7018275" y="5386909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66FE07A-6022-44B6-BA70-E956361B1C1D}"/>
              </a:ext>
            </a:extLst>
          </p:cNvPr>
          <p:cNvCxnSpPr>
            <a:cxnSpLocks/>
          </p:cNvCxnSpPr>
          <p:nvPr/>
        </p:nvCxnSpPr>
        <p:spPr>
          <a:xfrm flipV="1">
            <a:off x="10025939" y="3154821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2FBB8CD-F96A-4DB4-B246-CB8C108B950D}"/>
              </a:ext>
            </a:extLst>
          </p:cNvPr>
          <p:cNvCxnSpPr>
            <a:cxnSpLocks/>
          </p:cNvCxnSpPr>
          <p:nvPr/>
        </p:nvCxnSpPr>
        <p:spPr>
          <a:xfrm>
            <a:off x="10028128" y="4234821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/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2F023A2-9436-49A2-8BD4-FEF16DB9C402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F64D91E-59F1-48F2-A8E1-68F59AFFA320}"/>
              </a:ext>
            </a:extLst>
          </p:cNvPr>
          <p:cNvCxnSpPr>
            <a:cxnSpLocks/>
          </p:cNvCxnSpPr>
          <p:nvPr/>
        </p:nvCxnSpPr>
        <p:spPr>
          <a:xfrm>
            <a:off x="10026559" y="425756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/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510BF0D-5754-40E6-B041-86CD8BC86FAA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2"/>
            <a:ext cx="722189" cy="3423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/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7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2DF172A-56E0-4FF9-8386-58696C68481A}"/>
              </a:ext>
            </a:extLst>
          </p:cNvPr>
          <p:cNvCxnSpPr>
            <a:cxnSpLocks/>
          </p:cNvCxnSpPr>
          <p:nvPr/>
        </p:nvCxnSpPr>
        <p:spPr>
          <a:xfrm flipV="1">
            <a:off x="10045901" y="3154821"/>
            <a:ext cx="702227" cy="115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602F0BE-8FD6-458E-BE9E-CD068EA32846}"/>
              </a:ext>
            </a:extLst>
          </p:cNvPr>
          <p:cNvCxnSpPr>
            <a:cxnSpLocks/>
          </p:cNvCxnSpPr>
          <p:nvPr/>
        </p:nvCxnSpPr>
        <p:spPr>
          <a:xfrm flipH="1" flipV="1">
            <a:off x="7597140" y="4884420"/>
            <a:ext cx="644341" cy="525521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EB44A71B-E8DE-4208-9C97-12BBADF9EE5E}"/>
              </a:ext>
            </a:extLst>
          </p:cNvPr>
          <p:cNvCxnSpPr>
            <a:cxnSpLocks/>
          </p:cNvCxnSpPr>
          <p:nvPr/>
        </p:nvCxnSpPr>
        <p:spPr>
          <a:xfrm flipV="1">
            <a:off x="8234075" y="4306909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734A092-6513-4264-A58D-00A50353FC00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A50EB3F-35EE-4BD6-8557-74B643759FD6}"/>
              </a:ext>
            </a:extLst>
          </p:cNvPr>
          <p:cNvCxnSpPr>
            <a:cxnSpLocks/>
          </p:cNvCxnSpPr>
          <p:nvPr/>
        </p:nvCxnSpPr>
        <p:spPr>
          <a:xfrm>
            <a:off x="8234695" y="5409654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A03FD33-F31E-4CF2-B450-575808867054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C170046A-FDEB-40A3-8C75-993FD17994E4}"/>
              </a:ext>
            </a:extLst>
          </p:cNvPr>
          <p:cNvCxnSpPr>
            <a:cxnSpLocks/>
          </p:cNvCxnSpPr>
          <p:nvPr/>
        </p:nvCxnSpPr>
        <p:spPr>
          <a:xfrm flipH="1" flipV="1">
            <a:off x="7940040" y="5166360"/>
            <a:ext cx="301655" cy="289014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/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/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  <a:blipFill>
                <a:blip r:embed="rId8"/>
                <a:stretch>
                  <a:fillRect t="-3571" r="-948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/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  <a:blipFill>
                <a:blip r:embed="rId9"/>
                <a:stretch>
                  <a:fillRect t="-1163" r="-861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89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/>
      <p:bldP spid="22" grpId="1"/>
      <p:bldP spid="25" grpId="0"/>
      <p:bldP spid="25" grpId="1"/>
      <p:bldP spid="25" grpId="2"/>
      <p:bldP spid="27" grpId="0"/>
      <p:bldP spid="27" grpId="1"/>
      <p:bldP spid="35" grpId="0"/>
      <p:bldP spid="36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3022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8769" y="661900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613152" y="1539947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математике — соответствие между элементами двух множеств — правило, по которому каждому элементу первого множества соответствует один и только один элемент второго множества.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20AC4-690D-4B14-AA44-7122A4347371}"/>
              </a:ext>
            </a:extLst>
          </p:cNvPr>
          <p:cNvSpPr txBox="1"/>
          <p:nvPr/>
        </p:nvSpPr>
        <p:spPr>
          <a:xfrm>
            <a:off x="2041056" y="2781695"/>
            <a:ext cx="3996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129C86-9431-4312-9695-453E63F4D11B}"/>
              </a:ext>
            </a:extLst>
          </p:cNvPr>
          <p:cNvSpPr txBox="1"/>
          <p:nvPr/>
        </p:nvSpPr>
        <p:spPr>
          <a:xfrm>
            <a:off x="6436258" y="2871591"/>
            <a:ext cx="53087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 = input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/>
              <p:nvPr/>
            </p:nvSpPr>
            <p:spPr>
              <a:xfrm>
                <a:off x="4103729" y="4879456"/>
                <a:ext cx="34979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729" y="4879456"/>
                <a:ext cx="349792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D66F6E2-084B-4B42-A720-BC45DEA723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636001" y="4462082"/>
            <a:ext cx="2220064" cy="21563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315C8E4-B1CF-4FAC-B8C3-768093008A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80" t="24281" r="5340" b="24746"/>
          <a:stretch/>
        </p:blipFill>
        <p:spPr>
          <a:xfrm>
            <a:off x="2575377" y="3948970"/>
            <a:ext cx="754743" cy="28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59290" y="1052736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/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F665A85-9D0E-4572-843A-91E8BC8B6F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431704" y="1772816"/>
            <a:ext cx="2232248" cy="216084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6FD648A-7BB6-4392-9676-0243BB1A7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359696" y="4293096"/>
            <a:ext cx="2232248" cy="208487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/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7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19" grpId="0"/>
      <p:bldP spid="20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3176" y="1052736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ML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Модель, Прогноз, Потери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Тренировочный-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валидационный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-Тестовый набор 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смещения-дисперсии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учителем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без учителя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190473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3655" y="608236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263352" y="1146448"/>
            <a:ext cx="11665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функции в точке — скорость изменения функции в данной точке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/>
              <p:nvPr/>
            </p:nvSpPr>
            <p:spPr>
              <a:xfrm>
                <a:off x="101600" y="1917700"/>
                <a:ext cx="12413654" cy="113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1917700"/>
                <a:ext cx="12413654" cy="1131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0635A7A-A39E-4AB4-A2B4-8147CC97B3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651441" y="5059886"/>
            <a:ext cx="1674064" cy="16205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6889F7-A8A3-42DC-85A8-8BE5E67A9D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396328" y="5059886"/>
            <a:ext cx="1699429" cy="162051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BCB17E-B0A2-4695-B7E5-8FE8FB3BFCF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988616" y="5053592"/>
            <a:ext cx="1699429" cy="160192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635108" y="5037673"/>
            <a:ext cx="1646821" cy="155488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687108" y="3228220"/>
            <a:ext cx="1625222" cy="157855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6B4A746-1D8D-4698-A7A4-3B3E9451A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722777" y="3289300"/>
            <a:ext cx="1623026" cy="15711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9E5EB3B-B61A-431C-8892-9921ABF9C74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104166" y="3235468"/>
            <a:ext cx="1652836" cy="159996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ED47C0E-1DA8-4FD8-9321-4F586200D04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4454936" y="3235468"/>
            <a:ext cx="1697358" cy="15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63215" y="701328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/>
              <p:nvPr/>
            </p:nvSpPr>
            <p:spPr>
              <a:xfrm>
                <a:off x="4374875" y="1456221"/>
                <a:ext cx="1162626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875" y="1456221"/>
                <a:ext cx="116262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15BB76B-2FA6-4731-8D95-EFA318A3CAAC}"/>
              </a:ext>
            </a:extLst>
          </p:cNvPr>
          <p:cNvSpPr/>
          <p:nvPr/>
        </p:nvSpPr>
        <p:spPr>
          <a:xfrm>
            <a:off x="407492" y="1743348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/>
              <p:nvPr/>
            </p:nvSpPr>
            <p:spPr>
              <a:xfrm>
                <a:off x="5592068" y="2031380"/>
                <a:ext cx="2704651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068" y="2031380"/>
                <a:ext cx="2704651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4BAD243-F12F-40F0-803D-2CEF90010F33}"/>
              </a:ext>
            </a:extLst>
          </p:cNvPr>
          <p:cNvSpPr/>
          <p:nvPr/>
        </p:nvSpPr>
        <p:spPr>
          <a:xfrm>
            <a:off x="407492" y="2319412"/>
            <a:ext cx="4044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/>
              <p:nvPr/>
            </p:nvSpPr>
            <p:spPr>
              <a:xfrm>
                <a:off x="5664076" y="3183508"/>
                <a:ext cx="2011384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076" y="3183508"/>
                <a:ext cx="2011384" cy="938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4DAAB75-3390-4F48-9D5F-516A97D2EBEE}"/>
              </a:ext>
            </a:extLst>
          </p:cNvPr>
          <p:cNvSpPr/>
          <p:nvPr/>
        </p:nvSpPr>
        <p:spPr>
          <a:xfrm>
            <a:off x="407492" y="3615556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2CFE4F3-C215-4B6C-BEFE-352762F2BE08}"/>
              </a:ext>
            </a:extLst>
          </p:cNvPr>
          <p:cNvSpPr/>
          <p:nvPr/>
        </p:nvSpPr>
        <p:spPr>
          <a:xfrm>
            <a:off x="407492" y="296748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/>
              <p:nvPr/>
            </p:nvSpPr>
            <p:spPr>
              <a:xfrm>
                <a:off x="8256364" y="2463428"/>
                <a:ext cx="1752723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364" y="2463428"/>
                <a:ext cx="1752723" cy="948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AAC230D-BBF1-4D80-A741-A875556D12BF}"/>
              </a:ext>
            </a:extLst>
          </p:cNvPr>
          <p:cNvSpPr/>
          <p:nvPr/>
        </p:nvSpPr>
        <p:spPr>
          <a:xfrm>
            <a:off x="479500" y="4263628"/>
            <a:ext cx="3254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/>
              <p:nvPr/>
            </p:nvSpPr>
            <p:spPr>
              <a:xfrm>
                <a:off x="4871988" y="4119612"/>
                <a:ext cx="6314998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988" y="4119612"/>
                <a:ext cx="6314998" cy="836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/>
              <p:nvPr/>
            </p:nvSpPr>
            <p:spPr>
              <a:xfrm>
                <a:off x="8760420" y="5649229"/>
                <a:ext cx="183749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420" y="5649229"/>
                <a:ext cx="1837490" cy="8192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/>
              <p:nvPr/>
            </p:nvSpPr>
            <p:spPr>
              <a:xfrm>
                <a:off x="3575844" y="5775796"/>
                <a:ext cx="14240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44" y="5775796"/>
                <a:ext cx="142404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/>
              <p:nvPr/>
            </p:nvSpPr>
            <p:spPr>
              <a:xfrm>
                <a:off x="5448052" y="5775796"/>
                <a:ext cx="14372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52" y="5775796"/>
                <a:ext cx="143725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9AE485D-ADC0-4604-B58F-3EAE0CE8930E}"/>
              </a:ext>
            </a:extLst>
          </p:cNvPr>
          <p:cNvSpPr/>
          <p:nvPr/>
        </p:nvSpPr>
        <p:spPr>
          <a:xfrm>
            <a:off x="479500" y="5760949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/>
              <p:nvPr/>
            </p:nvSpPr>
            <p:spPr>
              <a:xfrm>
                <a:off x="2207692" y="4911700"/>
                <a:ext cx="6918048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692" y="4911700"/>
                <a:ext cx="6918048" cy="8206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EF6CCAF-ECB4-4339-8FE1-8F16CF6ED1DF}"/>
              </a:ext>
            </a:extLst>
          </p:cNvPr>
          <p:cNvSpPr/>
          <p:nvPr/>
        </p:nvSpPr>
        <p:spPr>
          <a:xfrm>
            <a:off x="483318" y="5088020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/>
              <p:nvPr/>
            </p:nvSpPr>
            <p:spPr>
              <a:xfrm>
                <a:off x="9192468" y="4767684"/>
                <a:ext cx="2664296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константы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468" y="4767684"/>
                <a:ext cx="2664296" cy="1004314"/>
              </a:xfrm>
              <a:prstGeom prst="rect">
                <a:avLst/>
              </a:prstGeom>
              <a:blipFill>
                <a:blip r:embed="rId13"/>
                <a:stretch>
                  <a:fillRect l="-4805" t="-1212" b="-16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4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4556087" y="1052736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/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/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/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7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2302123" y="913036"/>
            <a:ext cx="7503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Производная Сложной функции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/>
              <p:nvPr/>
            </p:nvSpPr>
            <p:spPr>
              <a:xfrm>
                <a:off x="6023992" y="1700807"/>
                <a:ext cx="457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700807"/>
                <a:ext cx="45720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/>
              <p:nvPr/>
            </p:nvSpPr>
            <p:spPr>
              <a:xfrm>
                <a:off x="1919536" y="1772816"/>
                <a:ext cx="38884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1772816"/>
                <a:ext cx="388843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5BE103B-A95A-4821-BCF6-90C2FE04038A}"/>
                  </a:ext>
                </a:extLst>
              </p:cNvPr>
              <p:cNvSpPr/>
              <p:nvPr/>
            </p:nvSpPr>
            <p:spPr>
              <a:xfrm>
                <a:off x="294184" y="2492895"/>
                <a:ext cx="3731730" cy="1113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5BE103B-A95A-4821-BCF6-90C2FE040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" y="2492895"/>
                <a:ext cx="3731730" cy="1113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DE6137-09B4-49C2-9A58-8BF0371A8E89}"/>
                  </a:ext>
                </a:extLst>
              </p:cNvPr>
              <p:cNvSpPr/>
              <p:nvPr/>
            </p:nvSpPr>
            <p:spPr>
              <a:xfrm>
                <a:off x="6384032" y="2420887"/>
                <a:ext cx="3326160" cy="1113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DDE6137-09B4-49C2-9A58-8BF0371A8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2420887"/>
                <a:ext cx="3326160" cy="1113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/>
              <p:nvPr/>
            </p:nvSpPr>
            <p:spPr>
              <a:xfrm>
                <a:off x="7176120" y="4005064"/>
                <a:ext cx="4572000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4005064"/>
                <a:ext cx="4572000" cy="10257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/>
              <p:nvPr/>
            </p:nvSpPr>
            <p:spPr>
              <a:xfrm>
                <a:off x="407368" y="4293096"/>
                <a:ext cx="7200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293096"/>
                <a:ext cx="7200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1055440" y="5301208"/>
                <a:ext cx="2369238" cy="1113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5301208"/>
                <a:ext cx="2369238" cy="11138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5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6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Цель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/>
              <p:nvPr/>
            </p:nvSpPr>
            <p:spPr>
              <a:xfrm>
                <a:off x="365076" y="3827264"/>
                <a:ext cx="5207708" cy="1268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76" y="3827264"/>
                <a:ext cx="5207708" cy="1268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0E7A1EB-801A-4D0E-9013-86A0FE31F64D}"/>
              </a:ext>
            </a:extLst>
          </p:cNvPr>
          <p:cNvSpPr txBox="1"/>
          <p:nvPr/>
        </p:nvSpPr>
        <p:spPr>
          <a:xfrm>
            <a:off x="5879976" y="4437112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8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8BD971-F100-4605-8E34-6D9F64EF167B}"/>
              </a:ext>
            </a:extLst>
          </p:cNvPr>
          <p:cNvSpPr txBox="1"/>
          <p:nvPr/>
        </p:nvSpPr>
        <p:spPr>
          <a:xfrm>
            <a:off x="551384" y="5445224"/>
            <a:ext cx="3443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7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7648" y="105273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05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/>
      <p:bldP spid="14" grpId="0" animBg="1"/>
      <p:bldP spid="17" grpId="0" animBg="1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4136" y="1052736"/>
            <a:ext cx="9094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Потерь для Нейронных Сетей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999656" y="6309320"/>
            <a:ext cx="836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https://www.cs.umd.edu/~tomg/projects/landscapes/</a:t>
            </a:r>
          </a:p>
        </p:txBody>
      </p:sp>
      <p:pic>
        <p:nvPicPr>
          <p:cNvPr id="8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52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4726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en-US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Размерность данных)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719072" y="4016894"/>
            <a:ext cx="9592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 smtClean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6" y="4437518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hlinkClick r:id="rId4"/>
              </a:rPr>
              <a:t>https://miro.com/app/board/uXjVOB9aOj8=/</a:t>
            </a:r>
            <a:r>
              <a:rPr lang="ru-RU" sz="2800" dirty="0"/>
              <a:t> </a:t>
            </a:r>
          </a:p>
        </p:txBody>
      </p:sp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76235" y="306681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</p:spTree>
    <p:extLst>
      <p:ext uri="{BB962C8B-B14F-4D97-AF65-F5344CB8AC3E}">
        <p14:creationId xmlns:p14="http://schemas.microsoft.com/office/powerpoint/2010/main" val="36412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hlinkClick r:id="rId4"/>
              </a:rPr>
              <a:t>https://miro.com/app/board/uXjVOB9aOj8</a:t>
            </a:r>
            <a:r>
              <a:rPr lang="ru-RU" sz="3200" dirty="0" smtClean="0">
                <a:solidFill>
                  <a:schemeClr val="bg1"/>
                </a:solidFill>
                <a:hlinkClick r:id="rId4"/>
              </a:rPr>
              <a:t>=/</a:t>
            </a:r>
            <a:r>
              <a:rPr lang="ru-RU" sz="3200" dirty="0" smtClean="0">
                <a:solidFill>
                  <a:schemeClr val="bg1"/>
                </a:solidFill>
              </a:rPr>
              <a:t> 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https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://lms.skillfactory.ru</a:t>
            </a:r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/</a:t>
            </a:r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Математический анализ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2.2 </a:t>
            </a:r>
            <a:r>
              <a:rPr lang="ru-RU" sz="1197" dirty="0" err="1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5550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924124" y="2496964"/>
            <a:ext cx="34195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52707" y="1896837"/>
            <a:ext cx="6048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2"/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Изображения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/ видео</a:t>
            </a:r>
          </a:p>
          <a:p>
            <a:pPr lvl="2"/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2"/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Временные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ряды</a:t>
            </a:r>
          </a:p>
          <a:p>
            <a:pPr lvl="2"/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2"/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	Естественный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язык</a:t>
            </a:r>
          </a:p>
        </p:txBody>
      </p:sp>
    </p:spTree>
    <p:extLst>
      <p:ext uri="{BB962C8B-B14F-4D97-AF65-F5344CB8AC3E}">
        <p14:creationId xmlns:p14="http://schemas.microsoft.com/office/powerpoint/2010/main" val="5367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1219</Words>
  <Application>Microsoft Office PowerPoint</Application>
  <PresentationFormat>Произвольный</PresentationFormat>
  <Paragraphs>506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3" baseType="lpstr">
      <vt:lpstr>Comic Sans MS</vt:lpstr>
      <vt:lpstr>Times New Roman</vt:lpstr>
      <vt:lpstr>Calibri</vt:lpstr>
      <vt:lpstr>Cambria Math</vt:lpstr>
      <vt:lpstr>Verdana</vt:lpstr>
      <vt:lpstr>Arial</vt:lpstr>
      <vt:lpstr>Cambria</vt:lpstr>
      <vt:lpstr>Montserrat Black</vt:lpstr>
      <vt:lpstr>Source Sans Pro</vt:lpstr>
      <vt:lpstr>IBM Plex Mono</vt:lpstr>
      <vt:lpstr>Montserrat</vt:lpstr>
      <vt:lpstr>Courier New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я вижу МО</vt:lpstr>
      <vt:lpstr>Типы данных</vt:lpstr>
      <vt:lpstr>Категориальные Данные</vt:lpstr>
      <vt:lpstr>Категориальные Данные</vt:lpstr>
      <vt:lpstr>Числовые данные</vt:lpstr>
      <vt:lpstr>Числовые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 Обучения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32</cp:revision>
  <dcterms:modified xsi:type="dcterms:W3CDTF">2022-12-05T06:03:10Z</dcterms:modified>
</cp:coreProperties>
</file>